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  <p:sldId id="302" r:id="rId7"/>
    <p:sldId id="303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Pattern Matching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092463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423615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Methods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05882" y="2300231"/>
            <a:ext cx="803189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22960" indent="-822960">
              <a:buFont typeface="+mj-lt"/>
              <a:buAutoNum type="arabicPeriod"/>
            </a:pPr>
            <a:r>
              <a:rPr lang="en-US" sz="3200" dirty="0" smtClean="0"/>
              <a:t>LIKE statements</a:t>
            </a:r>
          </a:p>
          <a:p>
            <a:pPr marL="822960" indent="-822960">
              <a:buFont typeface="+mj-lt"/>
              <a:buAutoNum type="arabicPeriod"/>
            </a:pPr>
            <a:endParaRPr lang="en-US" sz="3200" dirty="0" smtClean="0"/>
          </a:p>
          <a:p>
            <a:pPr marL="822960" indent="-822960">
              <a:buFont typeface="+mj-lt"/>
              <a:buAutoNum type="arabicPeriod"/>
            </a:pPr>
            <a:r>
              <a:rPr lang="en-US" sz="3200" dirty="0" smtClean="0"/>
              <a:t>SIMILAR TO statements</a:t>
            </a:r>
          </a:p>
          <a:p>
            <a:pPr marL="822960" indent="-822960">
              <a:buFont typeface="+mj-lt"/>
              <a:buAutoNum type="arabicPeriod"/>
            </a:pPr>
            <a:endParaRPr lang="en-US" sz="3200" dirty="0" smtClean="0"/>
          </a:p>
          <a:p>
            <a:pPr marL="822960" indent="-822960">
              <a:buFont typeface="+mj-lt"/>
              <a:buAutoNum type="arabicPeriod"/>
            </a:pPr>
            <a:r>
              <a:rPr lang="en-US" sz="3200" dirty="0"/>
              <a:t> </a:t>
            </a:r>
            <a:r>
              <a:rPr lang="en-US" sz="3200" dirty="0" smtClean="0"/>
              <a:t>~ (Regular Expressions)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 WILDCARDS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LIKE Wildcards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3996800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A% means starts with A like ABC or ABCDE</a:t>
            </a:r>
          </a:p>
          <a:p>
            <a:r>
              <a:rPr lang="en-US" dirty="0">
                <a:latin typeface="+mj-lt"/>
              </a:rPr>
              <a:t>%A means anything that ends with A</a:t>
            </a:r>
          </a:p>
          <a:p>
            <a:r>
              <a:rPr lang="en-US" dirty="0">
                <a:latin typeface="+mj-lt"/>
              </a:rPr>
              <a:t>A%B means starts with A but ends with B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AB_C means string starts with AB, then there is one character, then there is C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962228-1858-42B2-9FCC-B81EF7203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93465"/>
              </p:ext>
            </p:extLst>
          </p:nvPr>
        </p:nvGraphicFramePr>
        <p:xfrm>
          <a:off x="4038600" y="2530046"/>
          <a:ext cx="767715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5011">
                  <a:extLst>
                    <a:ext uri="{9D8B030D-6E8A-4147-A177-3AD203B41FA5}">
                      <a16:colId xmlns:a16="http://schemas.microsoft.com/office/drawing/2014/main" val="302918068"/>
                    </a:ext>
                  </a:extLst>
                </a:gridCol>
                <a:gridCol w="6462139">
                  <a:extLst>
                    <a:ext uri="{9D8B030D-6E8A-4147-A177-3AD203B41FA5}">
                      <a16:colId xmlns:a16="http://schemas.microsoft.com/office/drawing/2014/main" val="19518047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Wildcard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Explanation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9159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Allows you to match any string of any length (including zero length)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96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Allows you to match on a single character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7466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30495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05250" y="2023232"/>
            <a:ext cx="755203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'Jo%’;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'%od%’;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</a:t>
            </a:r>
            <a:r>
              <a:rPr lang="en-US" dirty="0" err="1">
                <a:latin typeface="+mj-lt"/>
              </a:rPr>
              <a:t>Jas_n</a:t>
            </a:r>
            <a:r>
              <a:rPr lang="en-US" dirty="0">
                <a:latin typeface="+mj-lt"/>
              </a:rPr>
              <a:t>’;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NOT LIKE 'J%’;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</a:t>
            </a: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LIKE 'G\%';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WILDCARDS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22781" y="235528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23651" y="3394048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REG-EX 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W</a:t>
            </a:r>
            <a:r>
              <a:rPr lang="en-US" sz="3200" b="1" dirty="0" smtClean="0">
                <a:solidFill>
                  <a:schemeClr val="accent1"/>
                </a:solidFill>
              </a:rPr>
              <a:t>ildcards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962228-1858-42B2-9FCC-B81EF7203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0867525"/>
              </p:ext>
            </p:extLst>
          </p:nvPr>
        </p:nvGraphicFramePr>
        <p:xfrm>
          <a:off x="3581400" y="1315361"/>
          <a:ext cx="8445500" cy="502984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336612">
                  <a:extLst>
                    <a:ext uri="{9D8B030D-6E8A-4147-A177-3AD203B41FA5}">
                      <a16:colId xmlns:a16="http://schemas.microsoft.com/office/drawing/2014/main" val="302918068"/>
                    </a:ext>
                  </a:extLst>
                </a:gridCol>
                <a:gridCol w="7108888">
                  <a:extLst>
                    <a:ext uri="{9D8B030D-6E8A-4147-A177-3AD203B41FA5}">
                      <a16:colId xmlns:a16="http://schemas.microsoft.com/office/drawing/2014/main" val="1951804737"/>
                    </a:ext>
                  </a:extLst>
                </a:gridCol>
              </a:tblGrid>
              <a:tr h="428676">
                <a:tc>
                  <a:txBody>
                    <a:bodyPr/>
                    <a:lstStyle/>
                    <a:p>
                      <a:r>
                        <a:rPr lang="en-US" dirty="0"/>
                        <a:t>Wildcard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Explanation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9159115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|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alternation (either of two alternatives).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965604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*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 zero or more times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144177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+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 one or more times.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0126400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?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 zero or one time.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2118658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{m}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 exactly </a:t>
                      </a:r>
                      <a:r>
                        <a:rPr lang="en-US" dirty="0" smtClean="0"/>
                        <a:t>m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times.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4562924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{m,}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 </a:t>
                      </a:r>
                      <a:r>
                        <a:rPr lang="en-US" dirty="0" smtClean="0"/>
                        <a:t>m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or more times.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99817766"/>
                  </a:ext>
                </a:extLst>
              </a:tr>
              <a:tr h="743082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{</a:t>
                      </a:r>
                      <a:r>
                        <a:rPr lang="en-US" dirty="0" err="1" smtClean="0"/>
                        <a:t>m,n</a:t>
                      </a:r>
                      <a:r>
                        <a:rPr lang="en-US" dirty="0" smtClean="0"/>
                        <a:t>}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denotes repetition of the previous item at least </a:t>
                      </a:r>
                      <a:r>
                        <a:rPr lang="en-US" dirty="0" smtClean="0"/>
                        <a:t>m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and not more than </a:t>
                      </a:r>
                      <a:r>
                        <a:rPr lang="en-US" dirty="0" smtClean="0"/>
                        <a:t>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times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6352163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^,$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^ denotes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start of the string,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$ denotes</a:t>
                      </a:r>
                      <a:r>
                        <a:rPr lang="en-US" sz="1800" b="0" i="0" kern="1200" baseline="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start of the string</a:t>
                      </a:r>
                      <a:endParaRPr lang="en-US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6928557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[chars]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 </a:t>
                      </a:r>
                      <a:r>
                        <a:rPr lang="en-US" sz="1800" b="0" i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bracket expression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matching any one of the </a:t>
                      </a:r>
                      <a:r>
                        <a:rPr lang="en-US" b="0" dirty="0" smtClean="0"/>
                        <a:t>chars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7466016"/>
                  </a:ext>
                </a:extLst>
              </a:tr>
              <a:tr h="428676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~*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~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means case sensitive and ~* means case </a:t>
                      </a:r>
                      <a:r>
                        <a:rPr 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insensitive</a:t>
                      </a:r>
                      <a:endParaRPr 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3916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5084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~ OPERATOR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051218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382370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867150" y="2105096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 ~* </a:t>
            </a:r>
            <a:r>
              <a:rPr lang="en-US" dirty="0" smtClean="0">
                <a:latin typeface="+mj-lt"/>
              </a:rPr>
              <a:t>'^a+[</a:t>
            </a:r>
            <a:r>
              <a:rPr lang="en-US" dirty="0">
                <a:latin typeface="+mj-lt"/>
              </a:rPr>
              <a:t>a-z\s</a:t>
            </a:r>
            <a:r>
              <a:rPr lang="en-US" dirty="0" smtClean="0">
                <a:latin typeface="+mj-lt"/>
              </a:rPr>
              <a:t>]+$'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 ~* '^(</a:t>
            </a:r>
            <a:r>
              <a:rPr lang="en-US" dirty="0" err="1">
                <a:latin typeface="+mj-lt"/>
              </a:rPr>
              <a:t>a|b|c|d</a:t>
            </a:r>
            <a:r>
              <a:rPr lang="en-US" dirty="0">
                <a:latin typeface="+mj-lt"/>
              </a:rPr>
              <a:t>)+[a-z\s</a:t>
            </a:r>
            <a:r>
              <a:rPr lang="en-US" dirty="0" smtClean="0">
                <a:latin typeface="+mj-lt"/>
              </a:rPr>
              <a:t>]+$'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smtClean="0">
                <a:latin typeface="+mj-lt"/>
              </a:rPr>
              <a:t>* </a:t>
            </a:r>
            <a:r>
              <a:rPr lang="en-US" dirty="0" smtClean="0">
                <a:latin typeface="+mj-lt"/>
              </a:rPr>
              <a:t>FROM 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 ~* '^(</a:t>
            </a:r>
            <a:r>
              <a:rPr lang="en-US" dirty="0" err="1">
                <a:latin typeface="+mj-lt"/>
              </a:rPr>
              <a:t>a|b|c|d</a:t>
            </a:r>
            <a:r>
              <a:rPr lang="en-US" dirty="0">
                <a:latin typeface="+mj-lt"/>
              </a:rPr>
              <a:t>)[a-z]{3}\s[a-z]{4</a:t>
            </a:r>
            <a:r>
              <a:rPr lang="en-US" dirty="0" smtClean="0">
                <a:latin typeface="+mj-lt"/>
              </a:rPr>
              <a:t>}$‘ ; 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</a:t>
            </a:r>
            <a:r>
              <a:rPr lang="en-US" dirty="0">
                <a:latin typeface="+mj-lt"/>
              </a:rPr>
              <a:t>* </a:t>
            </a:r>
            <a:r>
              <a:rPr lang="en-US" dirty="0" smtClean="0">
                <a:latin typeface="+mj-lt"/>
              </a:rPr>
              <a:t>FROM users</a:t>
            </a:r>
          </a:p>
          <a:p>
            <a:r>
              <a:rPr lang="en-US" dirty="0" smtClean="0">
                <a:latin typeface="+mj-lt"/>
              </a:rPr>
              <a:t>WHERE name </a:t>
            </a:r>
            <a:r>
              <a:rPr lang="en-US" dirty="0">
                <a:latin typeface="+mj-lt"/>
              </a:rPr>
              <a:t>~* '[a-z0-9\.\-\_]+@[a-z0-9\-]+\.[a-z]{2,5</a:t>
            </a:r>
            <a:r>
              <a:rPr lang="en-US" dirty="0" smtClean="0">
                <a:latin typeface="+mj-lt"/>
              </a:rPr>
              <a:t>}';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3422505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2988</TotalTime>
  <Words>338</Words>
  <Application>Microsoft Office PowerPoint</Application>
  <PresentationFormat>Widescreen</PresentationFormat>
  <Paragraphs>81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Pattern Matching</vt:lpstr>
      <vt:lpstr>LIKE WILDCARDS</vt:lpstr>
      <vt:lpstr>LIKE</vt:lpstr>
      <vt:lpstr>WILDCARDS</vt:lpstr>
      <vt:lpstr>~ OPERATOR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89</cp:revision>
  <dcterms:created xsi:type="dcterms:W3CDTF">2018-09-26T08:50:40Z</dcterms:created>
  <dcterms:modified xsi:type="dcterms:W3CDTF">2018-12-30T14:04:52Z</dcterms:modified>
</cp:coreProperties>
</file>